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7" r:id="rId4"/>
    <p:sldId id="258" r:id="rId5"/>
    <p:sldId id="267" r:id="rId6"/>
    <p:sldId id="260" r:id="rId7"/>
    <p:sldId id="261" r:id="rId8"/>
    <p:sldId id="262" r:id="rId9"/>
    <p:sldId id="266" r:id="rId10"/>
    <p:sldId id="265" r:id="rId11"/>
    <p:sldId id="264" r:id="rId12"/>
    <p:sldId id="259" r:id="rId13"/>
  </p:sldIdLst>
  <p:sldSz cx="9144000" cy="6858000" type="screen4x3"/>
  <p:notesSz cx="6934200" cy="92202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14" autoAdjust="0"/>
    <p:restoredTop sz="79298" autoAdjust="0"/>
  </p:normalViewPr>
  <p:slideViewPr>
    <p:cSldViewPr>
      <p:cViewPr varScale="1">
        <p:scale>
          <a:sx n="58" d="100"/>
          <a:sy n="58" d="100"/>
        </p:scale>
        <p:origin x="-8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0" d="100"/>
          <a:sy n="30" d="100"/>
        </p:scale>
        <p:origin x="-1188" y="-90"/>
      </p:cViewPr>
      <p:guideLst>
        <p:guide orient="horz" pos="2904"/>
        <p:guide pos="218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entury Gothic" pitchFamily="34" charset="0"/>
              </a:defRPr>
            </a:lvl1pPr>
          </a:lstStyle>
          <a:p>
            <a:endParaRPr lang="en-AU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entury Gothic" pitchFamily="34" charset="0"/>
              </a:defRPr>
            </a:lvl1pPr>
          </a:lstStyle>
          <a:p>
            <a:endParaRPr lang="en-AU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entury Gothic" pitchFamily="34" charset="0"/>
              </a:defRPr>
            </a:lvl1pPr>
          </a:lstStyle>
          <a:p>
            <a:endParaRPr lang="en-AU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entury Gothic" pitchFamily="34" charset="0"/>
              </a:defRPr>
            </a:lvl1pPr>
          </a:lstStyle>
          <a:p>
            <a:fld id="{8CDD440F-D738-491D-B650-F564510146C0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entury Gothic" pitchFamily="34" charset="0"/>
              </a:defRPr>
            </a:lvl1pPr>
          </a:lstStyle>
          <a:p>
            <a:endParaRPr lang="en-AU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entury Gothic" pitchFamily="34" charset="0"/>
              </a:defRPr>
            </a:lvl1pPr>
          </a:lstStyle>
          <a:p>
            <a:endParaRPr lang="en-AU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0100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entury Gothic" pitchFamily="34" charset="0"/>
              </a:defRPr>
            </a:lvl1pPr>
          </a:lstStyle>
          <a:p>
            <a:endParaRPr lang="en-AU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entury Gothic" pitchFamily="34" charset="0"/>
              </a:defRPr>
            </a:lvl1pPr>
          </a:lstStyle>
          <a:p>
            <a:fld id="{372B3EE8-D644-4D3A-BF23-C8B79F07E5D1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CE575D-FCB7-40B8-84E6-DB6A45D14660}" type="slidenum">
              <a:rPr lang="en-AU"/>
              <a:pPr/>
              <a:t>1</a:t>
            </a:fld>
            <a:endParaRPr lang="en-AU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1200" b="1" kern="0" baseline="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Ability</a:t>
            </a:r>
            <a:r>
              <a:rPr lang="en-AU" sz="1200" b="1" kern="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 to install in Development environment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B3EE8-D644-4D3A-BF23-C8B79F07E5D1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Asking for customised drop down</a:t>
            </a:r>
            <a:r>
              <a:rPr lang="en-AU" baseline="0" dirty="0" smtClean="0"/>
              <a:t> to select Fortnight date – customised for the sake of it..so much other stuff to do.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B3EE8-D644-4D3A-BF23-C8B79F07E5D1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lvl="0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lang="en-AU" sz="1200" b="0" kern="1200" baseline="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Step by step – how to add a new Contributor to the site</a:t>
            </a:r>
            <a:endParaRPr lang="en-AU" sz="1200" b="0" kern="1200" baseline="0" noProof="0" dirty="0" smtClean="0">
              <a:solidFill>
                <a:schemeClr val="tx1"/>
              </a:solidFill>
              <a:latin typeface="Century Gothic" pitchFamily="34" charset="0"/>
              <a:ea typeface="+mn-ea"/>
              <a:cs typeface="+mn-cs"/>
            </a:endParaRPr>
          </a:p>
          <a:p>
            <a:pPr marL="342900" lvl="0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lang="en-AU" sz="1200" b="0" kern="1200" baseline="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Not just Microsoft help! – but use Microsoft jargon e.g. Contributor rather than Editor to make crossover simple</a:t>
            </a:r>
          </a:p>
          <a:p>
            <a:pPr marL="342900" lvl="0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lang="en-AU" sz="1200" b="0" kern="120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Give</a:t>
            </a:r>
            <a:r>
              <a:rPr lang="en-AU" sz="1200" b="0" kern="1200" baseline="0" dirty="0" smtClean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 them a sandpit – My Site is good way to let users explore</a:t>
            </a:r>
            <a:endParaRPr lang="en-AU" sz="1600" b="1" kern="0" dirty="0" smtClean="0">
              <a:solidFill>
                <a:schemeClr val="tx1"/>
              </a:solidFill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B3EE8-D644-4D3A-BF23-C8B79F07E5D1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0" y="381000"/>
            <a:ext cx="6324600" cy="1470025"/>
          </a:xfrm>
        </p:spPr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1981200"/>
            <a:ext cx="6324600" cy="6858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000"/>
            </a:lvl1pPr>
          </a:lstStyle>
          <a:p>
            <a:endParaRPr lang="en-AU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sz="1000"/>
            </a:lvl1pPr>
          </a:lstStyle>
          <a:p>
            <a:endParaRPr lang="en-AU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sz="1000"/>
            </a:lvl1pPr>
          </a:lstStyle>
          <a:p>
            <a:fld id="{CC0A19CC-20FC-40AB-B06E-DC0EBBE59480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B1B07-D2C8-4038-8B86-3CB71F043456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1676400"/>
            <a:ext cx="1695450" cy="4449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1676400"/>
            <a:ext cx="4933950" cy="4449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9F9E8-B359-4153-A51E-476ECB6B56D6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35CF5-00B8-4548-9D00-B3238D9CE127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0ED000-3886-4A85-86E3-B588A5CC0542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BA9A3B-648B-47DD-8D7C-B56258895366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2819400"/>
            <a:ext cx="34671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2100" y="2819400"/>
            <a:ext cx="34671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856F76-B69D-4883-A28A-755244469355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E88A1-73EB-4E1F-9D15-D23BDCEC5DA3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A07E2-2DAD-4638-A7CC-3912495EA662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A8573-ED3E-4BCA-AFC0-7B70E9745FD3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CC0FE8-B937-43BE-A4D1-8F7F09211EA6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44006-E66F-4D8C-9899-317A71346DA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9209E-9FC3-4FA5-801D-8B31EA5D2B1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D7C011-165B-4BD2-A40B-AE47CD4784B2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67550" y="1676400"/>
            <a:ext cx="1771650" cy="4267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1676400"/>
            <a:ext cx="5162550" cy="4267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1825F7-18CF-4795-A225-9B3F8521A11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676400"/>
            <a:ext cx="7086600" cy="884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752600" y="2819400"/>
            <a:ext cx="7086600" cy="3124200"/>
          </a:xfrm>
        </p:spPr>
        <p:txBody>
          <a:bodyPr/>
          <a:lstStyle/>
          <a:p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4E6DDD-700E-413D-9D48-F5B3238A8540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DEF91-775B-4298-8A5C-B7BB605D0EDA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0" y="2819400"/>
            <a:ext cx="3314700" cy="3306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2100" y="2819400"/>
            <a:ext cx="3314700" cy="3306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EBF06-AD0B-418F-9DA6-0A7CFAC9AA6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3CBDD-6D6C-4846-811F-1CEBBF22E41A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D830FA-AE8B-4BFF-B082-17F42DA8D35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9A6C2-1C20-4105-80CA-3B3CBF90319A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83E2B3-A0A4-4664-9386-9A7B5403EB25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D6CFF-9478-4CED-95AE-656C7607F23C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1676400"/>
            <a:ext cx="67818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0" y="2819400"/>
            <a:ext cx="6781800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latin typeface="+mn-lt"/>
              </a:defRPr>
            </a:lvl1pPr>
          </a:lstStyle>
          <a:p>
            <a:fld id="{517047AD-B274-4752-AEF1-3BE47D5D9A1E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1676400"/>
            <a:ext cx="70866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2819400"/>
            <a:ext cx="7086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latin typeface="+mn-lt"/>
              </a:defRPr>
            </a:lvl1pPr>
          </a:lstStyle>
          <a:p>
            <a:endParaRPr lang="en-AU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latin typeface="+mn-lt"/>
              </a:defRPr>
            </a:lvl1pPr>
          </a:lstStyle>
          <a:p>
            <a:fld id="{AE3FDC41-EC9B-4FA6-ACAD-C9E9D171A2D0}" type="slidenum">
              <a:rPr lang="en-AU"/>
              <a:pPr/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3000" dirty="0" smtClean="0"/>
              <a:t>SharePoint Governance</a:t>
            </a:r>
            <a:endParaRPr lang="en-AU" sz="30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1500174"/>
            <a:ext cx="6324600" cy="116682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dirty="0" smtClean="0"/>
              <a:t>An brief guide on SharePoint Governance </a:t>
            </a:r>
          </a:p>
          <a:p>
            <a:pPr>
              <a:lnSpc>
                <a:spcPct val="90000"/>
              </a:lnSpc>
            </a:pPr>
            <a:endParaRPr lang="en-AU" dirty="0"/>
          </a:p>
          <a:p>
            <a:pPr>
              <a:lnSpc>
                <a:spcPct val="90000"/>
              </a:lnSpc>
            </a:pPr>
            <a:r>
              <a:rPr lang="en-AU" dirty="0" smtClean="0"/>
              <a:t>Jeremy </a:t>
            </a:r>
            <a:r>
              <a:rPr lang="en-AU" dirty="0" err="1" smtClean="0"/>
              <a:t>Thake</a:t>
            </a:r>
            <a:endParaRPr lang="en-AU" dirty="0" smtClean="0"/>
          </a:p>
          <a:p>
            <a:pPr>
              <a:lnSpc>
                <a:spcPct val="90000"/>
              </a:lnSpc>
            </a:pPr>
            <a:r>
              <a:rPr lang="en-AU" dirty="0" smtClean="0"/>
              <a:t>www.made4the.net</a:t>
            </a:r>
            <a:endParaRPr lang="en-AU" dirty="0"/>
          </a:p>
          <a:p>
            <a:pPr>
              <a:lnSpc>
                <a:spcPct val="90000"/>
              </a:lnSpc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Leveraging the Platform</a:t>
            </a:r>
            <a:endParaRPr lang="en-AU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752600" y="25146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wouldn’t use a Tank to pick up your shopping</a:t>
            </a:r>
          </a:p>
          <a:p>
            <a:pPr marL="800100" lvl="1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  <a:defRPr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Transactions</a:t>
            </a:r>
          </a:p>
          <a:p>
            <a:pPr marL="800100" lvl="1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  <a:defRPr/>
            </a:pPr>
            <a:r>
              <a:rPr lang="en-AU" sz="1600" b="1" kern="0" noProof="0" dirty="0" smtClean="0">
                <a:latin typeface="+mn-lt"/>
              </a:rPr>
              <a:t>Large files</a:t>
            </a:r>
          </a:p>
          <a:p>
            <a:pPr marL="800100" lvl="1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  <a:defRPr/>
            </a:pPr>
            <a:r>
              <a:rPr kumimoji="0" lang="en-AU" sz="16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</a:t>
            </a:r>
            <a:r>
              <a:rPr kumimoji="0" lang="en-AU" sz="1600" b="1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load business systems</a:t>
            </a:r>
          </a:p>
          <a:p>
            <a:pPr marL="800100" lvl="1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  <a:defRPr/>
            </a:pPr>
            <a:r>
              <a:rPr lang="en-AU" sz="1600" b="1" kern="0" baseline="0" noProof="0" dirty="0" smtClean="0">
                <a:latin typeface="+mn-lt"/>
              </a:rPr>
              <a:t>High</a:t>
            </a:r>
            <a:r>
              <a:rPr lang="en-AU" sz="1600" b="1" kern="0" noProof="0" dirty="0" smtClean="0">
                <a:latin typeface="+mn-lt"/>
              </a:rPr>
              <a:t> load web sites</a:t>
            </a:r>
          </a:p>
          <a:p>
            <a:pPr marL="800100" lvl="1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  <a:defRPr/>
            </a:pPr>
            <a:r>
              <a:rPr lang="en-AU" sz="1600" b="1" kern="0" noProof="0" dirty="0" smtClean="0">
                <a:latin typeface="+mn-lt"/>
              </a:rPr>
              <a:t>Very interactively real-time interface</a:t>
            </a:r>
            <a:endParaRPr kumimoji="0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1905000" y="26670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endParaRPr kumimoji="0" lang="en-AU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14480" y="6286520"/>
            <a:ext cx="742952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Jeremy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Thake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www.made4the.net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Resources</a:t>
            </a:r>
            <a:endParaRPr lang="en-AU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752600" y="25146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AU" sz="1600" b="1" kern="0" noProof="0" dirty="0" smtClean="0">
                <a:solidFill>
                  <a:schemeClr val="tx2"/>
                </a:solidFill>
                <a:latin typeface="+mn-lt"/>
              </a:rPr>
              <a:t>Made4the.net – Jeremy </a:t>
            </a:r>
            <a:r>
              <a:rPr kumimoji="1" lang="en-AU" sz="1600" b="1" kern="0" noProof="0" dirty="0" err="1" smtClean="0">
                <a:solidFill>
                  <a:schemeClr val="tx2"/>
                </a:solidFill>
                <a:latin typeface="+mn-lt"/>
              </a:rPr>
              <a:t>Thake</a:t>
            </a:r>
            <a:endParaRPr kumimoji="1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AU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CleverWorkArounds</a:t>
            </a:r>
            <a:r>
              <a:rPr kumimoji="1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Paul </a:t>
            </a:r>
            <a:r>
              <a:rPr kumimoji="1" lang="en-AU" sz="16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Culmsee</a:t>
            </a:r>
            <a:endParaRPr kumimoji="0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14480" y="6286520"/>
            <a:ext cx="742952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Jeremy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Thake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www.made4the.net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AGENDA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752600" y="2514600"/>
            <a:ext cx="7034242" cy="3986234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</a:pPr>
            <a:r>
              <a:rPr kumimoji="1" lang="en-AU" sz="1600" b="1" dirty="0" smtClean="0">
                <a:solidFill>
                  <a:schemeClr val="tx2"/>
                </a:solidFill>
              </a:rPr>
              <a:t>The Scenario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</a:pPr>
            <a:r>
              <a:rPr kumimoji="1" lang="en-AU" sz="1600" b="1" dirty="0" smtClean="0">
                <a:solidFill>
                  <a:schemeClr val="tx2"/>
                </a:solidFill>
              </a:rPr>
              <a:t>Deployment </a:t>
            </a:r>
            <a:r>
              <a:rPr kumimoji="1" lang="en-AU" sz="1600" b="1" dirty="0" smtClean="0">
                <a:solidFill>
                  <a:schemeClr val="tx2"/>
                </a:solidFill>
              </a:rPr>
              <a:t>Governance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</a:pPr>
            <a:r>
              <a:rPr kumimoji="1" lang="en-AU" sz="1600" b="1" dirty="0" smtClean="0">
                <a:solidFill>
                  <a:schemeClr val="tx2"/>
                </a:solidFill>
              </a:rPr>
              <a:t>What to expect for deployment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</a:pPr>
            <a:r>
              <a:rPr kumimoji="1" lang="en-AU" sz="1600" b="1" dirty="0" smtClean="0">
                <a:solidFill>
                  <a:schemeClr val="tx2"/>
                </a:solidFill>
              </a:rPr>
              <a:t>Risk of non-conformance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</a:pPr>
            <a:r>
              <a:rPr kumimoji="1" lang="en-AU" sz="1600" b="1" dirty="0" smtClean="0">
                <a:solidFill>
                  <a:schemeClr val="tx2"/>
                </a:solidFill>
              </a:rPr>
              <a:t>End Users vs. Developers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</a:pPr>
            <a:r>
              <a:rPr kumimoji="1" lang="en-AU" sz="1600" b="1" dirty="0" smtClean="0">
                <a:solidFill>
                  <a:schemeClr val="tx2"/>
                </a:solidFill>
              </a:rPr>
              <a:t>Empowering the end user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</a:pPr>
            <a:r>
              <a:rPr kumimoji="1" lang="en-AU" sz="1600" b="1" dirty="0" smtClean="0">
                <a:solidFill>
                  <a:schemeClr val="tx2"/>
                </a:solidFill>
              </a:rPr>
              <a:t>Leveraging the platform</a:t>
            </a:r>
            <a:endParaRPr lang="en-AU" sz="16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14480" y="6286520"/>
            <a:ext cx="742952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Jeremy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Thake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www.made4the.net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Deployment Governance</a:t>
            </a:r>
            <a:endParaRPr lang="en-AU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752600" y="25146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endParaRPr kumimoji="0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1905000" y="26670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Configuration </a:t>
            </a: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Management</a:t>
            </a:r>
          </a:p>
          <a:p>
            <a:pPr marL="800100" lvl="1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  <a:defRPr/>
            </a:pPr>
            <a:r>
              <a:rPr lang="en-AU" sz="1600" b="1" kern="0" dirty="0" smtClean="0">
                <a:latin typeface="+mn-lt"/>
              </a:rPr>
              <a:t>Environmental variables</a:t>
            </a:r>
          </a:p>
          <a:p>
            <a:pPr marL="800100" lvl="1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  <a:defRPr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 Settings</a:t>
            </a:r>
            <a:endParaRPr kumimoji="0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Automated Deployment</a:t>
            </a:r>
          </a:p>
          <a:p>
            <a:pPr marL="800100" lvl="1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Server Admin can run scripts</a:t>
            </a:r>
          </a:p>
          <a:p>
            <a:pPr marL="800100" lvl="1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lang="en-AU" sz="1600" b="1" kern="0" dirty="0" smtClean="0">
                <a:latin typeface="+mn-lt"/>
              </a:rPr>
              <a:t>Re-executable in multiple environments </a:t>
            </a:r>
            <a:endParaRPr kumimoji="0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lang="en-AU" sz="1600" b="1" kern="0" dirty="0" smtClean="0">
                <a:latin typeface="+mn-lt"/>
              </a:rPr>
              <a:t>Ensure file locations are supported</a:t>
            </a:r>
            <a:endParaRPr kumimoji="0" lang="en-AU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14480" y="6286520"/>
            <a:ext cx="742952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Jeremy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Thake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www.made4the.net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Scenario</a:t>
            </a:r>
            <a:endParaRPr lang="en-AU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752600" y="25146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endParaRPr kumimoji="0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1905000" y="2667000"/>
            <a:ext cx="3595694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Time Sheet form with various</a:t>
            </a:r>
            <a:r>
              <a:rPr kumimoji="0" lang="en-AU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list driven drop downs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baseline="0" dirty="0" smtClean="0">
                <a:latin typeface="+mn-lt"/>
              </a:rPr>
              <a:t>Aggregated data from form</a:t>
            </a:r>
            <a:r>
              <a:rPr lang="en-AU" sz="1600" b="1" kern="0" dirty="0" smtClean="0">
                <a:latin typeface="+mn-lt"/>
              </a:rPr>
              <a:t> submissions on various pages</a:t>
            </a:r>
            <a:endParaRPr kumimoji="0" lang="en-AU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626879" y="2643182"/>
            <a:ext cx="3517121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InfoPath forms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Form Libraries + Custom Lists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AU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Content Types</a:t>
            </a:r>
            <a:endParaRPr lang="en-AU" sz="1600" b="1" kern="0" noProof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Content by Query Web Parts</a:t>
            </a:r>
            <a:endParaRPr lang="en-AU" sz="1600" b="1" kern="0" noProof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AU" sz="16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Custom Web</a:t>
            </a:r>
            <a:r>
              <a:rPr kumimoji="0" lang="en-AU" sz="1600" b="1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Pages</a:t>
            </a:r>
            <a:endParaRPr kumimoji="0" lang="en-AU" sz="1600" b="1" i="0" u="none" strike="noStrike" kern="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endParaRPr kumimoji="0" lang="en-AU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714480" y="6286520"/>
            <a:ext cx="742952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Jeremy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Thake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www.made4the.net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to expect for deployment</a:t>
            </a:r>
            <a:endParaRPr lang="en-AU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752600" y="25146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endParaRPr kumimoji="0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1905000" y="26670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lvl="0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  <a:defRPr/>
            </a:pPr>
            <a:r>
              <a:rPr lang="en-AU" sz="1600" b="1" kern="0" dirty="0" smtClean="0"/>
              <a:t>Functional </a:t>
            </a:r>
            <a:r>
              <a:rPr lang="en-AU" sz="1600" b="1" kern="0" dirty="0" smtClean="0"/>
              <a:t>Specification</a:t>
            </a:r>
          </a:p>
          <a:p>
            <a:pPr marL="342900" lvl="0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  <a:defRPr/>
            </a:pPr>
            <a:r>
              <a:rPr lang="en-AU" sz="1600" b="1" kern="0" dirty="0" smtClean="0"/>
              <a:t>Technical </a:t>
            </a:r>
            <a:r>
              <a:rPr lang="en-AU" sz="1600" b="1" kern="0" dirty="0" smtClean="0"/>
              <a:t>Specification</a:t>
            </a:r>
            <a:endParaRPr lang="en-AU" sz="1600" b="1" kern="0" dirty="0" smtClean="0"/>
          </a:p>
          <a:p>
            <a:pPr marL="342900" lvl="0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  <a:defRPr/>
            </a:pPr>
            <a:r>
              <a:rPr lang="en-AU" sz="1600" b="1" kern="0" dirty="0" smtClean="0"/>
              <a:t>Release Plan for UAT and </a:t>
            </a:r>
            <a:r>
              <a:rPr lang="en-AU" sz="1600" b="1" kern="0" dirty="0" smtClean="0"/>
              <a:t>Production</a:t>
            </a:r>
            <a:endParaRPr lang="en-AU" sz="1600" b="1" kern="0" dirty="0" smtClean="0"/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Install </a:t>
            </a: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 Rollback </a:t>
            </a: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scripts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Test Plan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End </a:t>
            </a:r>
            <a:r>
              <a:rPr lang="en-AU" sz="1600" b="1" kern="0" dirty="0" smtClean="0">
                <a:latin typeface="+mn-lt"/>
              </a:rPr>
              <a:t>User Training Documentation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Original Source files</a:t>
            </a:r>
            <a:endParaRPr kumimoji="0" lang="en-AU" sz="16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endParaRPr kumimoji="0" lang="en-AU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14480" y="6286520"/>
            <a:ext cx="742952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Jeremy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Thake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www.made4the.net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Risks of non-conformance</a:t>
            </a:r>
            <a:endParaRPr lang="en-AU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752600" y="25146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endParaRPr kumimoji="0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1905000" y="26670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Risk of incorrect manual deployments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Overwriting out-of-the-box files in Hive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Overwriting existing versioned content/data/files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Untested 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Un-versioned </a:t>
            </a:r>
            <a:r>
              <a:rPr lang="en-AU" sz="1600" b="1" kern="0" dirty="0" smtClean="0">
                <a:latin typeface="+mn-lt"/>
              </a:rPr>
              <a:t>deployments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Encourages standardised deployment structure</a:t>
            </a:r>
            <a:endParaRPr lang="en-AU" sz="1600" b="1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lang="en-AU" sz="1600" b="1" kern="0" dirty="0" smtClean="0">
                <a:latin typeface="+mn-lt"/>
              </a:rPr>
              <a:t>No knowledge transfer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endParaRPr kumimoji="0" lang="en-AU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14480" y="6286520"/>
            <a:ext cx="742952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Jeremy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Thake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www.made4the.net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Empowering the end user</a:t>
            </a:r>
            <a:endParaRPr lang="en-AU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752600" y="25146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endParaRPr kumimoji="0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1905000" y="26670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AU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“Can you upload a new image on the homepage of the</a:t>
            </a:r>
            <a:r>
              <a:rPr kumimoji="1" lang="en-AU" sz="20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Intranet for me?” </a:t>
            </a:r>
            <a:r>
              <a:rPr kumimoji="1" lang="en-AU" sz="16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1" lang="en-AU" sz="16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1" lang="en-AU" sz="1600" b="1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Owner of Intranet with full administrative rights to the homepage</a:t>
            </a: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AU" sz="2000" b="1" kern="0" baseline="0" dirty="0" smtClean="0">
                <a:solidFill>
                  <a:schemeClr val="tx2"/>
                </a:solidFill>
                <a:latin typeface="+mn-lt"/>
              </a:rPr>
              <a:t>“Can you add these users so that they can also</a:t>
            </a:r>
            <a:r>
              <a:rPr kumimoji="1" lang="en-AU" sz="2000" b="1" kern="0" dirty="0" smtClean="0">
                <a:solidFill>
                  <a:schemeClr val="tx2"/>
                </a:solidFill>
                <a:latin typeface="+mn-lt"/>
              </a:rPr>
              <a:t> add documents to our Business Unit Site” </a:t>
            </a:r>
            <a:r>
              <a:rPr kumimoji="1" lang="en-AU" sz="1600" b="1" kern="0" dirty="0" smtClean="0">
                <a:solidFill>
                  <a:schemeClr val="tx2"/>
                </a:solidFill>
                <a:latin typeface="+mn-lt"/>
              </a:rPr>
              <a:t/>
            </a:r>
            <a:br>
              <a:rPr kumimoji="1" lang="en-AU" sz="1600" b="1" kern="0" dirty="0" smtClean="0">
                <a:solidFill>
                  <a:schemeClr val="tx2"/>
                </a:solidFill>
                <a:latin typeface="+mn-lt"/>
              </a:rPr>
            </a:br>
            <a:r>
              <a:rPr kumimoji="1" lang="en-AU" sz="1600" b="1" kern="0" dirty="0" smtClean="0">
                <a:solidFill>
                  <a:schemeClr val="tx2"/>
                </a:solidFill>
                <a:latin typeface="+mn-lt"/>
              </a:rPr>
              <a:t>Business Unit owner with full administrative rights to the sub site.</a:t>
            </a:r>
          </a:p>
          <a:p>
            <a:pPr marL="342900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kumimoji="1" lang="en-AU" sz="1600" b="1" kern="0" dirty="0" smtClean="0">
                <a:solidFill>
                  <a:schemeClr val="tx2"/>
                </a:solidFill>
              </a:rPr>
              <a:t>“Can you put the next three categories in the group by on the list view even though the documents aren’t there yet?” </a:t>
            </a:r>
            <a:r>
              <a:rPr kumimoji="1" lang="en-AU" sz="1200" b="1" kern="0" dirty="0" smtClean="0">
                <a:solidFill>
                  <a:schemeClr val="tx2"/>
                </a:solidFill>
              </a:rPr>
              <a:t/>
            </a:r>
            <a:br>
              <a:rPr kumimoji="1" lang="en-AU" sz="1200" b="1" kern="0" dirty="0" smtClean="0">
                <a:solidFill>
                  <a:schemeClr val="tx2"/>
                </a:solidFill>
              </a:rPr>
            </a:br>
            <a:r>
              <a:rPr kumimoji="1" lang="en-AU" sz="1200" b="1" kern="0" dirty="0" smtClean="0">
                <a:solidFill>
                  <a:schemeClr val="tx2"/>
                </a:solidFill>
              </a:rPr>
              <a:t>Business Unit owner with lack of understanding on OOTB functionality.</a:t>
            </a:r>
            <a:endParaRPr lang="en-AU" sz="1200" b="1" kern="0" dirty="0" smtClean="0"/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endParaRPr kumimoji="0" lang="en-AU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14480" y="6286520"/>
            <a:ext cx="742952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Jeremy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Thake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www.made4the.net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End Users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AU" dirty="0" smtClean="0"/>
              <a:t>Static Content</a:t>
            </a:r>
          </a:p>
          <a:p>
            <a:pPr lvl="1"/>
            <a:r>
              <a:rPr lang="en-AU" dirty="0" smtClean="0"/>
              <a:t>Text, Images, Documents</a:t>
            </a:r>
          </a:p>
          <a:p>
            <a:r>
              <a:rPr lang="en-AU" dirty="0" smtClean="0"/>
              <a:t>Dynamic Content</a:t>
            </a:r>
          </a:p>
          <a:p>
            <a:pPr lvl="1"/>
            <a:r>
              <a:rPr lang="en-AU" dirty="0" smtClean="0"/>
              <a:t>Content By Query Web Parts</a:t>
            </a:r>
          </a:p>
          <a:p>
            <a:pPr lvl="1"/>
            <a:r>
              <a:rPr lang="en-AU" dirty="0" smtClean="0"/>
              <a:t>Web Parts</a:t>
            </a:r>
          </a:p>
          <a:p>
            <a:pPr lvl="1"/>
            <a:r>
              <a:rPr lang="en-AU" dirty="0" smtClean="0"/>
              <a:t>Sub Sites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AU" dirty="0" smtClean="0"/>
              <a:t>Developers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AU" dirty="0" smtClean="0"/>
              <a:t>Visual Studio</a:t>
            </a:r>
          </a:p>
          <a:p>
            <a:pPr lvl="1"/>
            <a:r>
              <a:rPr lang="en-AU" dirty="0" smtClean="0"/>
              <a:t>Web Parts</a:t>
            </a:r>
          </a:p>
          <a:p>
            <a:pPr lvl="1"/>
            <a:r>
              <a:rPr lang="en-AU" dirty="0" smtClean="0"/>
              <a:t>Timer Jobs</a:t>
            </a:r>
          </a:p>
          <a:p>
            <a:pPr lvl="1"/>
            <a:r>
              <a:rPr lang="en-AU" dirty="0" smtClean="0"/>
              <a:t>Workflows</a:t>
            </a:r>
          </a:p>
          <a:p>
            <a:pPr lvl="1"/>
            <a:r>
              <a:rPr lang="en-AU" dirty="0" smtClean="0"/>
              <a:t>Event Receivers</a:t>
            </a:r>
          </a:p>
          <a:p>
            <a:pPr lvl="1"/>
            <a:r>
              <a:rPr lang="en-AU" dirty="0" smtClean="0"/>
              <a:t>Features</a:t>
            </a:r>
          </a:p>
          <a:p>
            <a:r>
              <a:rPr lang="en-AU" dirty="0" smtClean="0"/>
              <a:t>InfoPath</a:t>
            </a:r>
          </a:p>
          <a:p>
            <a:r>
              <a:rPr lang="en-AU" dirty="0" smtClean="0"/>
              <a:t>SharePoint Designer</a:t>
            </a:r>
            <a:endParaRPr lang="en-A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714480" y="6286520"/>
            <a:ext cx="742952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Jeremy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Thake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www.made4the.net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Empowering the end user</a:t>
            </a:r>
            <a:endParaRPr lang="en-AU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1752600" y="25146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endParaRPr kumimoji="0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1905000" y="2667000"/>
            <a:ext cx="7034242" cy="398623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Build</a:t>
            </a:r>
            <a:r>
              <a:rPr kumimoji="0" lang="en-AU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them a base</a:t>
            </a:r>
            <a:endParaRPr kumimoji="0" lang="en-AU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Train</a:t>
            </a:r>
            <a:r>
              <a:rPr kumimoji="0" lang="en-AU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them</a:t>
            </a:r>
          </a:p>
          <a:p>
            <a:pPr marL="800100" lvl="1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lang="en-AU" sz="1600" b="1" kern="0" baseline="0" dirty="0" smtClean="0">
                <a:latin typeface="+mn-lt"/>
              </a:rPr>
              <a:t>Workshops</a:t>
            </a:r>
          </a:p>
          <a:p>
            <a:pPr marL="800100" lvl="1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kumimoji="0" lang="en-AU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Online in-context tutorials </a:t>
            </a:r>
          </a:p>
          <a:p>
            <a:pPr marL="342900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Encourage them</a:t>
            </a:r>
          </a:p>
          <a:p>
            <a:pPr marL="342900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lang="en-AU" sz="1600" b="1" kern="0" dirty="0" smtClean="0">
                <a:latin typeface="+mn-lt"/>
              </a:rPr>
              <a:t>Give them confidence</a:t>
            </a:r>
          </a:p>
          <a:p>
            <a:pPr marL="342900" indent="-342900" eaLnBrk="1" hangingPunct="1">
              <a:lnSpc>
                <a:spcPct val="150000"/>
              </a:lnSpc>
              <a:spcAft>
                <a:spcPts val="1000"/>
              </a:spcAft>
              <a:buFontTx/>
              <a:buChar char="•"/>
            </a:pPr>
            <a:r>
              <a:rPr kumimoji="0" lang="en-A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Show them what’s been successful</a:t>
            </a:r>
            <a:endParaRPr kumimoji="0" lang="en-AU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14480" y="6286520"/>
            <a:ext cx="7429520" cy="57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Jeremy </a:t>
            </a:r>
            <a:r>
              <a:rPr kumimoji="0" lang="en-AU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Thake</a:t>
            </a:r>
            <a:r>
              <a:rPr kumimoji="0" lang="en-AU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www.made4the.net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AU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ncial performance presentation">
  <a:themeElements>
    <a:clrScheme name="Blue Strands Design Template 3">
      <a:dk1>
        <a:srgbClr val="5F5F5F"/>
      </a:dk1>
      <a:lt1>
        <a:srgbClr val="DEF6F1"/>
      </a:lt1>
      <a:dk2>
        <a:srgbClr val="B2B2B2"/>
      </a:dk2>
      <a:lt2>
        <a:srgbClr val="969696"/>
      </a:lt2>
      <a:accent1>
        <a:srgbClr val="E6E6E6"/>
      </a:accent1>
      <a:accent2>
        <a:srgbClr val="8DC6FF"/>
      </a:accent2>
      <a:accent3>
        <a:srgbClr val="ECFAF7"/>
      </a:accent3>
      <a:accent4>
        <a:srgbClr val="505050"/>
      </a:accent4>
      <a:accent5>
        <a:srgbClr val="F0F0F0"/>
      </a:accent5>
      <a:accent6>
        <a:srgbClr val="7FB3E7"/>
      </a:accent6>
      <a:hlink>
        <a:srgbClr val="0066CC"/>
      </a:hlink>
      <a:folHlink>
        <a:srgbClr val="0000FF"/>
      </a:folHlink>
    </a:clrScheme>
    <a:fontScheme name="Blue Strand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ue Strands Design Template 1">
        <a:dk1>
          <a:srgbClr val="0099FF"/>
        </a:dk1>
        <a:lt1>
          <a:srgbClr val="FFFFFF"/>
        </a:lt1>
        <a:dk2>
          <a:srgbClr val="0099FF"/>
        </a:dk2>
        <a:lt2>
          <a:srgbClr val="808080"/>
        </a:lt2>
        <a:accent1>
          <a:srgbClr val="B9D6E5"/>
        </a:accent1>
        <a:accent2>
          <a:srgbClr val="333399"/>
        </a:accent2>
        <a:accent3>
          <a:srgbClr val="FFFFFF"/>
        </a:accent3>
        <a:accent4>
          <a:srgbClr val="0082DA"/>
        </a:accent4>
        <a:accent5>
          <a:srgbClr val="D9E8F0"/>
        </a:accent5>
        <a:accent6>
          <a:srgbClr val="2D2D8A"/>
        </a:accent6>
        <a:hlink>
          <a:srgbClr val="3366CC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2">
        <a:dk1>
          <a:srgbClr val="808080"/>
        </a:dk1>
        <a:lt1>
          <a:srgbClr val="FFFFFF"/>
        </a:lt1>
        <a:dk2>
          <a:srgbClr val="0066CC"/>
        </a:dk2>
        <a:lt2>
          <a:srgbClr val="969696"/>
        </a:lt2>
        <a:accent1>
          <a:srgbClr val="DDDDDD"/>
        </a:accent1>
        <a:accent2>
          <a:srgbClr val="33CCFF"/>
        </a:accent2>
        <a:accent3>
          <a:srgbClr val="FFFFFF"/>
        </a:accent3>
        <a:accent4>
          <a:srgbClr val="6C6C6C"/>
        </a:accent4>
        <a:accent5>
          <a:srgbClr val="EBEBEB"/>
        </a:accent5>
        <a:accent6>
          <a:srgbClr val="2DB9E7"/>
        </a:accent6>
        <a:hlink>
          <a:srgbClr val="CC3300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3">
        <a:dk1>
          <a:srgbClr val="5F5F5F"/>
        </a:dk1>
        <a:lt1>
          <a:srgbClr val="DEF6F1"/>
        </a:lt1>
        <a:dk2>
          <a:srgbClr val="B2B2B2"/>
        </a:dk2>
        <a:lt2>
          <a:srgbClr val="969696"/>
        </a:lt2>
        <a:accent1>
          <a:srgbClr val="E6E6E6"/>
        </a:accent1>
        <a:accent2>
          <a:srgbClr val="8DC6FF"/>
        </a:accent2>
        <a:accent3>
          <a:srgbClr val="ECFAF7"/>
        </a:accent3>
        <a:accent4>
          <a:srgbClr val="505050"/>
        </a:accent4>
        <a:accent5>
          <a:srgbClr val="F0F0F0"/>
        </a:accent5>
        <a:accent6>
          <a:srgbClr val="7FB3E7"/>
        </a:accent6>
        <a:hlink>
          <a:srgbClr val="0066CC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4">
        <a:dk1>
          <a:srgbClr val="3366CC"/>
        </a:dk1>
        <a:lt1>
          <a:srgbClr val="FFFFFF"/>
        </a:lt1>
        <a:dk2>
          <a:srgbClr val="66CCFF"/>
        </a:dk2>
        <a:lt2>
          <a:srgbClr val="808080"/>
        </a:lt2>
        <a:accent1>
          <a:srgbClr val="B4DCFF"/>
        </a:accent1>
        <a:accent2>
          <a:srgbClr val="CCCCFF"/>
        </a:accent2>
        <a:accent3>
          <a:srgbClr val="FFFFFF"/>
        </a:accent3>
        <a:accent4>
          <a:srgbClr val="2A56AE"/>
        </a:accent4>
        <a:accent5>
          <a:srgbClr val="D6EB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5">
        <a:dk1>
          <a:srgbClr val="808080"/>
        </a:dk1>
        <a:lt1>
          <a:srgbClr val="FFFFD9"/>
        </a:lt1>
        <a:dk2>
          <a:srgbClr val="3366CC"/>
        </a:dk2>
        <a:lt2>
          <a:srgbClr val="777777"/>
        </a:lt2>
        <a:accent1>
          <a:srgbClr val="EBEECA"/>
        </a:accent1>
        <a:accent2>
          <a:srgbClr val="99CCFF"/>
        </a:accent2>
        <a:accent3>
          <a:srgbClr val="FFFFE9"/>
        </a:accent3>
        <a:accent4>
          <a:srgbClr val="6C6C6C"/>
        </a:accent4>
        <a:accent5>
          <a:srgbClr val="F3F5E1"/>
        </a:accent5>
        <a:accent6>
          <a:srgbClr val="8AB9E7"/>
        </a:accent6>
        <a:hlink>
          <a:srgbClr val="2901BB"/>
        </a:hlink>
        <a:folHlink>
          <a:srgbClr val="FF7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6">
        <a:dk1>
          <a:srgbClr val="3366CC"/>
        </a:dk1>
        <a:lt1>
          <a:srgbClr val="008080"/>
        </a:lt1>
        <a:dk2>
          <a:srgbClr val="3399FF"/>
        </a:dk2>
        <a:lt2>
          <a:srgbClr val="005A58"/>
        </a:lt2>
        <a:accent1>
          <a:srgbClr val="8BC2FF"/>
        </a:accent1>
        <a:accent2>
          <a:srgbClr val="FFFFCC"/>
        </a:accent2>
        <a:accent3>
          <a:srgbClr val="AAC0C0"/>
        </a:accent3>
        <a:accent4>
          <a:srgbClr val="2A56AE"/>
        </a:accent4>
        <a:accent5>
          <a:srgbClr val="C4DDFF"/>
        </a:accent5>
        <a:accent6>
          <a:srgbClr val="E7E7B9"/>
        </a:accent6>
        <a:hlink>
          <a:srgbClr val="990000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7">
        <a:dk1>
          <a:srgbClr val="666666"/>
        </a:dk1>
        <a:lt1>
          <a:srgbClr val="666699"/>
        </a:lt1>
        <a:dk2>
          <a:srgbClr val="99CCFF"/>
        </a:dk2>
        <a:lt2>
          <a:srgbClr val="3E3E5C"/>
        </a:lt2>
        <a:accent1>
          <a:srgbClr val="D2D2D2"/>
        </a:accent1>
        <a:accent2>
          <a:srgbClr val="8DC6FF"/>
        </a:accent2>
        <a:accent3>
          <a:srgbClr val="B8B8CA"/>
        </a:accent3>
        <a:accent4>
          <a:srgbClr val="565656"/>
        </a:accent4>
        <a:accent5>
          <a:srgbClr val="E5E5E5"/>
        </a:accent5>
        <a:accent6>
          <a:srgbClr val="7FB3E7"/>
        </a:accent6>
        <a:hlink>
          <a:srgbClr val="0066FF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8">
        <a:dk1>
          <a:srgbClr val="5C1F00"/>
        </a:dk1>
        <a:lt1>
          <a:srgbClr val="9C3408"/>
        </a:lt1>
        <a:dk2>
          <a:srgbClr val="800000"/>
        </a:dk2>
        <a:lt2>
          <a:srgbClr val="73BCFF"/>
        </a:lt2>
        <a:accent1>
          <a:srgbClr val="D99965"/>
        </a:accent1>
        <a:accent2>
          <a:srgbClr val="3366CC"/>
        </a:accent2>
        <a:accent3>
          <a:srgbClr val="C0AAAA"/>
        </a:accent3>
        <a:accent4>
          <a:srgbClr val="852B06"/>
        </a:accent4>
        <a:accent5>
          <a:srgbClr val="E9CAB8"/>
        </a:accent5>
        <a:accent6>
          <a:srgbClr val="2D5CB9"/>
        </a:accent6>
        <a:hlink>
          <a:srgbClr val="D3EBFF"/>
        </a:hlink>
        <a:folHlink>
          <a:srgbClr val="FED3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Strands Design Template 9">
        <a:dk1>
          <a:srgbClr val="336699"/>
        </a:dk1>
        <a:lt1>
          <a:srgbClr val="1270AA"/>
        </a:lt1>
        <a:dk2>
          <a:srgbClr val="000000"/>
        </a:dk2>
        <a:lt2>
          <a:srgbClr val="66CCFF"/>
        </a:lt2>
        <a:accent1>
          <a:srgbClr val="AAE1FA"/>
        </a:accent1>
        <a:accent2>
          <a:srgbClr val="0033CC"/>
        </a:accent2>
        <a:accent3>
          <a:srgbClr val="AAAAAA"/>
        </a:accent3>
        <a:accent4>
          <a:srgbClr val="0E5F91"/>
        </a:accent4>
        <a:accent5>
          <a:srgbClr val="D2EEFC"/>
        </a:accent5>
        <a:accent6>
          <a:srgbClr val="002DB9"/>
        </a:accent6>
        <a:hlink>
          <a:srgbClr val="FF7500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Strands Design Template 10">
        <a:dk1>
          <a:srgbClr val="003366"/>
        </a:dk1>
        <a:lt1>
          <a:srgbClr val="A9A9A9"/>
        </a:lt1>
        <a:dk2>
          <a:srgbClr val="000099"/>
        </a:dk2>
        <a:lt2>
          <a:srgbClr val="66CCFF"/>
        </a:lt2>
        <a:accent1>
          <a:srgbClr val="336699"/>
        </a:accent1>
        <a:accent2>
          <a:srgbClr val="3333FF"/>
        </a:accent2>
        <a:accent3>
          <a:srgbClr val="AAAACA"/>
        </a:accent3>
        <a:accent4>
          <a:srgbClr val="909090"/>
        </a:accent4>
        <a:accent5>
          <a:srgbClr val="ADB8CA"/>
        </a:accent5>
        <a:accent6>
          <a:srgbClr val="2D2DE7"/>
        </a:accent6>
        <a:hlink>
          <a:srgbClr val="66CC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1_Custom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E6E6E6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0F0F0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4D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D6EB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EBEECA"/>
        </a:accent1>
        <a:accent2>
          <a:srgbClr val="DBFF75"/>
        </a:accent2>
        <a:accent3>
          <a:srgbClr val="FFFFE9"/>
        </a:accent3>
        <a:accent4>
          <a:srgbClr val="000000"/>
        </a:accent4>
        <a:accent5>
          <a:srgbClr val="F3F5E1"/>
        </a:accent5>
        <a:accent6>
          <a:srgbClr val="C6E769"/>
        </a:accent6>
        <a:hlink>
          <a:srgbClr val="8FA418"/>
        </a:hlink>
        <a:folHlink>
          <a:srgbClr val="FF7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6">
        <a:dk1>
          <a:srgbClr val="58572B"/>
        </a:dk1>
        <a:lt1>
          <a:srgbClr val="008080"/>
        </a:lt1>
        <a:dk2>
          <a:srgbClr val="FFFF99"/>
        </a:dk2>
        <a:lt2>
          <a:srgbClr val="005A58"/>
        </a:lt2>
        <a:accent1>
          <a:srgbClr val="CCCC99"/>
        </a:accent1>
        <a:accent2>
          <a:srgbClr val="FFFFCC"/>
        </a:accent2>
        <a:accent3>
          <a:srgbClr val="AAC0C0"/>
        </a:accent3>
        <a:accent4>
          <a:srgbClr val="4A4923"/>
        </a:accent4>
        <a:accent5>
          <a:srgbClr val="E2E2CA"/>
        </a:accent5>
        <a:accent6>
          <a:srgbClr val="E7E7B9"/>
        </a:accent6>
        <a:hlink>
          <a:srgbClr val="990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Financial performance presentation</Template>
  <TotalTime>243</TotalTime>
  <Words>377</Words>
  <Application>Microsoft PowerPoint</Application>
  <PresentationFormat>On-screen Show (4:3)</PresentationFormat>
  <Paragraphs>113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Financial performance presentation</vt:lpstr>
      <vt:lpstr>1_Custom Design</vt:lpstr>
      <vt:lpstr>SharePoint Governance</vt:lpstr>
      <vt:lpstr>AGENDA</vt:lpstr>
      <vt:lpstr>Deployment Governance</vt:lpstr>
      <vt:lpstr>Scenario</vt:lpstr>
      <vt:lpstr>What to expect for deployment</vt:lpstr>
      <vt:lpstr>Risks of non-conformance</vt:lpstr>
      <vt:lpstr>Empowering the end user</vt:lpstr>
      <vt:lpstr>Slide 8</vt:lpstr>
      <vt:lpstr>Empowering the end user</vt:lpstr>
      <vt:lpstr>Leveraging the Platform</vt:lpstr>
      <vt:lpstr>Resources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SharePoint Governance</dc:title>
  <dc:subject/>
  <dc:creator>Jeremy Thake</dc:creator>
  <cp:keywords/>
  <dc:description/>
  <cp:lastModifiedBy>Jeremy Thake</cp:lastModifiedBy>
  <cp:revision>25</cp:revision>
  <cp:lastPrinted>1601-01-01T00:00:00Z</cp:lastPrinted>
  <dcterms:created xsi:type="dcterms:W3CDTF">2008-07-13T04:41:21Z</dcterms:created>
  <dcterms:modified xsi:type="dcterms:W3CDTF">2008-07-14T12:37:01Z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TC010175311033</vt:lpwstr>
  </property>
</Properties>
</file>